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59" r:id="rId4"/>
    <p:sldId id="264" r:id="rId5"/>
    <p:sldId id="265" r:id="rId6"/>
    <p:sldId id="262" r:id="rId7"/>
  </p:sldIdLst>
  <p:sldSz cx="18288000" cy="10287000"/>
  <p:notesSz cx="6858000" cy="9144000"/>
  <p:embeddedFontLst>
    <p:embeddedFont>
      <p:font typeface="Montserrat" panose="00000500000000000000" pitchFamily="2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hgg8nrVrQIHCebcnYX+6Ez5Wxm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0C7109-C5AB-4898-B54B-1CCE95067129}">
  <a:tblStyle styleId="{B90C7109-C5AB-4898-B54B-1CCE9506712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774" y="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/Relationships>
</file>

<file path=ppt/media/image1.png>
</file>

<file path=ppt/media/image2.png>
</file>

<file path=ppt/media/image3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proyecto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busca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mejorar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precisión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accesibilidad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diagnóstico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médico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reduciendo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errores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humanos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desigualdades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regiones con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escasez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especialistas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Se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fundamenta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modelos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aprendizaje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profundo (Deep Learning) para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analizar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imágenes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ecográficas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proporcionar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apoyo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clínico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confiable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es-419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Los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principales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stakeholders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incluyen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médicos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pacientes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instituciones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salud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equipo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desarrollo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Cada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grupo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cumple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rol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esencial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implementación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adopción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sistema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es-419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" name="Google Shape;15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>
          <a:extLst>
            <a:ext uri="{FF2B5EF4-FFF2-40B4-BE49-F238E27FC236}">
              <a16:creationId xmlns:a16="http://schemas.microsoft.com/office/drawing/2014/main" id="{D161BEB7-7AD8-DC0F-702F-4EC4942B9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:notes">
            <a:extLst>
              <a:ext uri="{FF2B5EF4-FFF2-40B4-BE49-F238E27FC236}">
                <a16:creationId xmlns:a16="http://schemas.microsoft.com/office/drawing/2014/main" id="{0B039933-A76E-0C58-FF99-81A1629959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:notes">
            <a:extLst>
              <a:ext uri="{FF2B5EF4-FFF2-40B4-BE49-F238E27FC236}">
                <a16:creationId xmlns:a16="http://schemas.microsoft.com/office/drawing/2014/main" id="{648E407E-6C18-51E7-80A5-25F57D0E07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2224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>
          <a:extLst>
            <a:ext uri="{FF2B5EF4-FFF2-40B4-BE49-F238E27FC236}">
              <a16:creationId xmlns:a16="http://schemas.microsoft.com/office/drawing/2014/main" id="{4DF2C365-CD5B-F4E9-198E-F66EB2567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>
            <a:extLst>
              <a:ext uri="{FF2B5EF4-FFF2-40B4-BE49-F238E27FC236}">
                <a16:creationId xmlns:a16="http://schemas.microsoft.com/office/drawing/2014/main" id="{7F62ADC7-20D4-F9FA-4AD9-AB0626B265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9:notes">
            <a:extLst>
              <a:ext uri="{FF2B5EF4-FFF2-40B4-BE49-F238E27FC236}">
                <a16:creationId xmlns:a16="http://schemas.microsoft.com/office/drawing/2014/main" id="{BF568C01-A15F-84B9-A047-4577230AED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6447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8100000">
            <a:off x="14324902" y="1469072"/>
            <a:ext cx="4879847" cy="15755995"/>
          </a:xfrm>
          <a:custGeom>
            <a:avLst/>
            <a:gdLst/>
            <a:ahLst/>
            <a:cxnLst/>
            <a:rect l="l" t="t" r="r" b="b"/>
            <a:pathLst>
              <a:path w="4879847" h="15755995" extrusionOk="0">
                <a:moveTo>
                  <a:pt x="0" y="0"/>
                </a:moveTo>
                <a:lnTo>
                  <a:pt x="4879847" y="0"/>
                </a:lnTo>
                <a:lnTo>
                  <a:pt x="4879847" y="15755996"/>
                </a:lnTo>
                <a:lnTo>
                  <a:pt x="0" y="157559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525782" t="-40820" b="-52989"/>
            </a:stretch>
          </a:blipFill>
          <a:ln>
            <a:noFill/>
          </a:ln>
        </p:spPr>
        <p:txBody>
          <a:bodyPr/>
          <a:lstStyle/>
          <a:p>
            <a:endParaRPr lang="es-419"/>
          </a:p>
        </p:txBody>
      </p:sp>
      <p:sp>
        <p:nvSpPr>
          <p:cNvPr id="85" name="Google Shape;85;p1"/>
          <p:cNvSpPr txBox="1"/>
          <p:nvPr/>
        </p:nvSpPr>
        <p:spPr>
          <a:xfrm>
            <a:off x="1447833" y="2715361"/>
            <a:ext cx="13487595" cy="3358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3869"/>
              </a:lnSpc>
            </a:pPr>
            <a:r>
              <a:rPr lang="es-419" sz="4400" b="1" dirty="0">
                <a:solidFill>
                  <a:schemeClr val="dk1"/>
                </a:solidFill>
                <a:latin typeface="Montserrat"/>
              </a:rPr>
              <a:t>Sistema de apoyo al diagnóstico basado en inteligencia artificial para la detección temprana de cáncer de tiroides mediante ecografía</a:t>
            </a:r>
            <a:endParaRPr sz="4400" b="1" dirty="0">
              <a:solidFill>
                <a:schemeClr val="dk1"/>
              </a:solidFill>
              <a:latin typeface="Montserrat"/>
            </a:endParaRPr>
          </a:p>
        </p:txBody>
      </p:sp>
      <p:sp>
        <p:nvSpPr>
          <p:cNvPr id="86" name="Google Shape;86;p1"/>
          <p:cNvSpPr/>
          <p:nvPr/>
        </p:nvSpPr>
        <p:spPr>
          <a:xfrm rot="2700000">
            <a:off x="521329" y="-3317944"/>
            <a:ext cx="2336254" cy="7543272"/>
          </a:xfrm>
          <a:custGeom>
            <a:avLst/>
            <a:gdLst/>
            <a:ahLst/>
            <a:cxnLst/>
            <a:rect l="l" t="t" r="r" b="b"/>
            <a:pathLst>
              <a:path w="2336254" h="7543272" extrusionOk="0">
                <a:moveTo>
                  <a:pt x="0" y="0"/>
                </a:moveTo>
                <a:lnTo>
                  <a:pt x="2336254" y="0"/>
                </a:lnTo>
                <a:lnTo>
                  <a:pt x="2336254" y="7543273"/>
                </a:lnTo>
                <a:lnTo>
                  <a:pt x="0" y="754327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525782" t="-40820" b="-52989"/>
            </a:stretch>
          </a:blipFill>
          <a:ln>
            <a:noFill/>
          </a:ln>
        </p:spPr>
        <p:txBody>
          <a:bodyPr/>
          <a:lstStyle/>
          <a:p>
            <a:endParaRPr lang="es-419"/>
          </a:p>
        </p:txBody>
      </p:sp>
      <p:sp>
        <p:nvSpPr>
          <p:cNvPr id="87" name="Google Shape;87;p1"/>
          <p:cNvSpPr/>
          <p:nvPr/>
        </p:nvSpPr>
        <p:spPr>
          <a:xfrm rot="2708328">
            <a:off x="9786933" y="8499369"/>
            <a:ext cx="4018080" cy="395626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/>
          <p:nvPr/>
        </p:nvSpPr>
        <p:spPr>
          <a:xfrm rot="2708328">
            <a:off x="16181728" y="6542130"/>
            <a:ext cx="4018080" cy="51866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 rot="2708328">
            <a:off x="12319185" y="8489343"/>
            <a:ext cx="4018080" cy="3956261"/>
          </a:xfrm>
          <a:prstGeom prst="rect">
            <a:avLst/>
          </a:prstGeom>
          <a:solidFill>
            <a:srgbClr val="79163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2708328">
            <a:off x="16243905" y="1811602"/>
            <a:ext cx="4018080" cy="5186608"/>
          </a:xfrm>
          <a:prstGeom prst="rect">
            <a:avLst/>
          </a:prstGeom>
          <a:solidFill>
            <a:srgbClr val="79163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 rot="2708328">
            <a:off x="-1930035" y="-2608220"/>
            <a:ext cx="4018080" cy="5186608"/>
          </a:xfrm>
          <a:prstGeom prst="rect">
            <a:avLst/>
          </a:prstGeom>
          <a:solidFill>
            <a:srgbClr val="79163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7F835885-7DB0-0BF1-E8A5-B211236528FC}"/>
              </a:ext>
            </a:extLst>
          </p:cNvPr>
          <p:cNvSpPr/>
          <p:nvPr/>
        </p:nvSpPr>
        <p:spPr>
          <a:xfrm>
            <a:off x="1302231" y="6698642"/>
            <a:ext cx="12046888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419" sz="40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Proyecto de Impacto Social y Responsabilidad Ética</a:t>
            </a:r>
          </a:p>
          <a:p>
            <a:pPr algn="ctr"/>
            <a:endParaRPr lang="es-ES" sz="40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2AA1FC3-9F40-BBE7-75CB-EF5A39F858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035"/>
    </mc:Choice>
    <mc:Fallback>
      <p:transition spd="slow" advTm="37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4"/>
          <p:cNvGrpSpPr/>
          <p:nvPr/>
        </p:nvGrpSpPr>
        <p:grpSpPr>
          <a:xfrm>
            <a:off x="-190500" y="-171651"/>
            <a:ext cx="18669114" cy="3130468"/>
            <a:chOff x="0" y="-47625"/>
            <a:chExt cx="4816593" cy="1115276"/>
          </a:xfrm>
        </p:grpSpPr>
        <p:sp>
          <p:nvSpPr>
            <p:cNvPr id="160" name="Google Shape;160;p4"/>
            <p:cNvSpPr/>
            <p:nvPr/>
          </p:nvSpPr>
          <p:spPr>
            <a:xfrm>
              <a:off x="0" y="0"/>
              <a:ext cx="4816592" cy="1067651"/>
            </a:xfrm>
            <a:custGeom>
              <a:avLst/>
              <a:gdLst/>
              <a:ahLst/>
              <a:cxnLst/>
              <a:rect l="l" t="t" r="r" b="b"/>
              <a:pathLst>
                <a:path w="4816592" h="1067651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067651"/>
                  </a:lnTo>
                  <a:lnTo>
                    <a:pt x="0" y="1067651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161" name="Google Shape;161;p4"/>
            <p:cNvSpPr txBox="1"/>
            <p:nvPr/>
          </p:nvSpPr>
          <p:spPr>
            <a:xfrm>
              <a:off x="0" y="-47625"/>
              <a:ext cx="4816593" cy="1115276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2FED7DC6-9B51-AAD5-C9E2-0D22A777E9EE}"/>
              </a:ext>
            </a:extLst>
          </p:cNvPr>
          <p:cNvSpPr txBox="1">
            <a:spLocks/>
          </p:cNvSpPr>
          <p:nvPr/>
        </p:nvSpPr>
        <p:spPr>
          <a:xfrm>
            <a:off x="914399" y="1107151"/>
            <a:ext cx="13320216" cy="11430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6000" b="1" dirty="0" err="1">
                <a:solidFill>
                  <a:schemeClr val="bg1"/>
                </a:solidFill>
              </a:rPr>
              <a:t>Stakeholders</a:t>
            </a:r>
            <a:r>
              <a:rPr lang="es-419" sz="6000" b="1" dirty="0">
                <a:solidFill>
                  <a:schemeClr val="bg1"/>
                </a:solidFill>
              </a:rPr>
              <a:t> Principales e Impacto</a:t>
            </a:r>
            <a:endParaRPr lang="es-419" sz="1800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52BF427F-813B-78CA-4D3E-D4844C5C8E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762787"/>
              </p:ext>
            </p:extLst>
          </p:nvPr>
        </p:nvGraphicFramePr>
        <p:xfrm>
          <a:off x="2954739" y="3395274"/>
          <a:ext cx="12071448" cy="5246481"/>
        </p:xfrm>
        <a:graphic>
          <a:graphicData uri="http://schemas.openxmlformats.org/drawingml/2006/table">
            <a:tbl>
              <a:tblPr/>
              <a:tblGrid>
                <a:gridCol w="3017862">
                  <a:extLst>
                    <a:ext uri="{9D8B030D-6E8A-4147-A177-3AD203B41FA5}">
                      <a16:colId xmlns:a16="http://schemas.microsoft.com/office/drawing/2014/main" val="3652292261"/>
                    </a:ext>
                  </a:extLst>
                </a:gridCol>
                <a:gridCol w="3017862">
                  <a:extLst>
                    <a:ext uri="{9D8B030D-6E8A-4147-A177-3AD203B41FA5}">
                      <a16:colId xmlns:a16="http://schemas.microsoft.com/office/drawing/2014/main" val="183156359"/>
                    </a:ext>
                  </a:extLst>
                </a:gridCol>
                <a:gridCol w="3017862">
                  <a:extLst>
                    <a:ext uri="{9D8B030D-6E8A-4147-A177-3AD203B41FA5}">
                      <a16:colId xmlns:a16="http://schemas.microsoft.com/office/drawing/2014/main" val="3118180240"/>
                    </a:ext>
                  </a:extLst>
                </a:gridCol>
                <a:gridCol w="3017862">
                  <a:extLst>
                    <a:ext uri="{9D8B030D-6E8A-4147-A177-3AD203B41FA5}">
                      <a16:colId xmlns:a16="http://schemas.microsoft.com/office/drawing/2014/main" val="3775873514"/>
                    </a:ext>
                  </a:extLst>
                </a:gridCol>
              </a:tblGrid>
              <a:tr h="6726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Stakeholder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Beneficio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Riesgo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484988"/>
                  </a:ext>
                </a:extLst>
              </a:tr>
              <a:tr h="11434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Médicos radiólogos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Apoyo diagnóstico y reducción de carga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Dependencia tecnológica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Alto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600307"/>
                  </a:ext>
                </a:extLst>
              </a:tr>
              <a:tr h="11434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Pacientes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Diagnóstico temprano y preciso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Riesgo de error o desconfianza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Medio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8300511"/>
                  </a:ext>
                </a:extLst>
              </a:tr>
              <a:tr h="11434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Instituciones de salud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Eficiencia y prestigio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Costos de implementación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Alto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218412"/>
                  </a:ext>
                </a:extLst>
              </a:tr>
              <a:tr h="11434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Desarrolladores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Innovación y publicaciones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Riesgos éticos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Medio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9840475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E8F188B2-97BE-0C7A-6D50-A4A9F140D449}"/>
              </a:ext>
            </a:extLst>
          </p:cNvPr>
          <p:cNvSpPr txBox="1"/>
          <p:nvPr/>
        </p:nvSpPr>
        <p:spPr>
          <a:xfrm>
            <a:off x="2047165" y="9078212"/>
            <a:ext cx="9335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1600" i="1" dirty="0"/>
              <a:t>Grupos vulnerables:</a:t>
            </a:r>
            <a:r>
              <a:rPr lang="es-419" sz="1600" dirty="0"/>
              <a:t> </a:t>
            </a:r>
            <a:r>
              <a:rPr lang="es-419" sz="1600" i="1" dirty="0"/>
              <a:t>pacientes en zonas rurales y con acceso limitado a especialistas</a:t>
            </a:r>
            <a:r>
              <a:rPr lang="es-419" sz="1600" dirty="0"/>
              <a:t>.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19E2B1A6-CF46-F234-FB37-11A68ED0A0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336"/>
    </mc:Choice>
    <mc:Fallback>
      <p:transition spd="slow" advTm="793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/>
          <p:nvPr/>
        </p:nvSpPr>
        <p:spPr>
          <a:xfrm rot="-9976565">
            <a:off x="11215296" y="-959429"/>
            <a:ext cx="3893977" cy="12572829"/>
          </a:xfrm>
          <a:custGeom>
            <a:avLst/>
            <a:gdLst/>
            <a:ahLst/>
            <a:cxnLst/>
            <a:rect l="l" t="t" r="r" b="b"/>
            <a:pathLst>
              <a:path w="3889773" h="12559257" extrusionOk="0">
                <a:moveTo>
                  <a:pt x="0" y="0"/>
                </a:moveTo>
                <a:lnTo>
                  <a:pt x="3889773" y="0"/>
                </a:lnTo>
                <a:lnTo>
                  <a:pt x="3889773" y="12559257"/>
                </a:lnTo>
                <a:lnTo>
                  <a:pt x="0" y="125592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525782" t="-40820" b="-52989"/>
            </a:stretch>
          </a:blipFill>
          <a:ln>
            <a:noFill/>
          </a:ln>
        </p:spPr>
        <p:txBody>
          <a:bodyPr/>
          <a:lstStyle/>
          <a:p>
            <a:endParaRPr lang="es-419"/>
          </a:p>
        </p:txBody>
      </p:sp>
      <p:sp>
        <p:nvSpPr>
          <p:cNvPr id="145" name="Google Shape;145;p9"/>
          <p:cNvSpPr/>
          <p:nvPr/>
        </p:nvSpPr>
        <p:spPr>
          <a:xfrm>
            <a:off x="9349945" y="2462555"/>
            <a:ext cx="9617378" cy="11495582"/>
          </a:xfrm>
          <a:custGeom>
            <a:avLst/>
            <a:gdLst/>
            <a:ahLst/>
            <a:cxnLst/>
            <a:rect l="l" t="t" r="r" b="b"/>
            <a:pathLst>
              <a:path w="8606155" h="10286874" extrusionOk="0">
                <a:moveTo>
                  <a:pt x="8606155" y="10251441"/>
                </a:moveTo>
                <a:cubicBezTo>
                  <a:pt x="8606155" y="10284588"/>
                  <a:pt x="8595487" y="10286874"/>
                  <a:pt x="8567674" y="10286874"/>
                </a:cubicBezTo>
                <a:cubicBezTo>
                  <a:pt x="5713094" y="10286239"/>
                  <a:pt x="2858643" y="10286239"/>
                  <a:pt x="4064" y="10286239"/>
                </a:cubicBezTo>
                <a:cubicBezTo>
                  <a:pt x="0" y="10272396"/>
                  <a:pt x="6350" y="10259823"/>
                  <a:pt x="9271" y="10246996"/>
                </a:cubicBezTo>
                <a:cubicBezTo>
                  <a:pt x="134747" y="9685402"/>
                  <a:pt x="260350" y="9123935"/>
                  <a:pt x="386207" y="8562467"/>
                </a:cubicBezTo>
                <a:cubicBezTo>
                  <a:pt x="565658" y="7761986"/>
                  <a:pt x="745490" y="6961633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6"/>
                  <a:pt x="8605139" y="6846317"/>
                  <a:pt x="8606155" y="10251441"/>
                </a:cubicBezTo>
                <a:close/>
              </a:path>
            </a:pathLst>
          </a:custGeom>
          <a:solidFill>
            <a:srgbClr val="791632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/>
          <p:cNvSpPr txBox="1"/>
          <p:nvPr/>
        </p:nvSpPr>
        <p:spPr>
          <a:xfrm>
            <a:off x="406183" y="2306893"/>
            <a:ext cx="11401179" cy="1144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>
              <a:lnSpc>
                <a:spcPct val="119996"/>
              </a:lnSpc>
            </a:pPr>
            <a:r>
              <a:rPr lang="es-419" sz="4800" b="1" dirty="0">
                <a:solidFill>
                  <a:srgbClr val="2A2E3A"/>
                </a:solidFill>
                <a:latin typeface="Montserrat"/>
              </a:rPr>
              <a:t>Top 3 Riesgos Éticos Identificados</a:t>
            </a:r>
          </a:p>
          <a:p>
            <a:pPr marL="0" marR="0" lvl="0" indent="0" algn="just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9"/>
          <p:cNvSpPr/>
          <p:nvPr/>
        </p:nvSpPr>
        <p:spPr>
          <a:xfrm>
            <a:off x="200924" y="0"/>
            <a:ext cx="865632" cy="1794020"/>
          </a:xfrm>
          <a:custGeom>
            <a:avLst/>
            <a:gdLst/>
            <a:ahLst/>
            <a:cxnLst/>
            <a:rect l="l" t="t" r="r" b="b"/>
            <a:pathLst>
              <a:path w="812800" h="1204040" extrusionOk="0">
                <a:moveTo>
                  <a:pt x="0" y="0"/>
                </a:moveTo>
                <a:lnTo>
                  <a:pt x="609600" y="0"/>
                </a:lnTo>
                <a:lnTo>
                  <a:pt x="812800" y="602020"/>
                </a:lnTo>
                <a:lnTo>
                  <a:pt x="609600" y="1204040"/>
                </a:lnTo>
                <a:lnTo>
                  <a:pt x="0" y="1204040"/>
                </a:lnTo>
                <a:lnTo>
                  <a:pt x="203200" y="602020"/>
                </a:lnTo>
                <a:lnTo>
                  <a:pt x="0" y="0"/>
                </a:lnTo>
                <a:close/>
              </a:path>
            </a:pathLst>
          </a:custGeom>
          <a:solidFill>
            <a:srgbClr val="791632"/>
          </a:solidFill>
          <a:ln>
            <a:noFill/>
          </a:ln>
        </p:spPr>
        <p:txBody>
          <a:bodyPr/>
          <a:lstStyle/>
          <a:p>
            <a:endParaRPr lang="es-419"/>
          </a:p>
        </p:txBody>
      </p:sp>
      <p:sp>
        <p:nvSpPr>
          <p:cNvPr id="154" name="Google Shape;154;p9"/>
          <p:cNvSpPr/>
          <p:nvPr/>
        </p:nvSpPr>
        <p:spPr>
          <a:xfrm>
            <a:off x="1066372" y="0"/>
            <a:ext cx="865632" cy="1794020"/>
          </a:xfrm>
          <a:custGeom>
            <a:avLst/>
            <a:gdLst/>
            <a:ahLst/>
            <a:cxnLst/>
            <a:rect l="l" t="t" r="r" b="b"/>
            <a:pathLst>
              <a:path w="812800" h="1204040" extrusionOk="0">
                <a:moveTo>
                  <a:pt x="0" y="0"/>
                </a:moveTo>
                <a:lnTo>
                  <a:pt x="609600" y="0"/>
                </a:lnTo>
                <a:lnTo>
                  <a:pt x="812800" y="602020"/>
                </a:lnTo>
                <a:lnTo>
                  <a:pt x="609600" y="1204040"/>
                </a:lnTo>
                <a:lnTo>
                  <a:pt x="0" y="1204040"/>
                </a:lnTo>
                <a:lnTo>
                  <a:pt x="203200" y="602020"/>
                </a:lnTo>
                <a:lnTo>
                  <a:pt x="0" y="0"/>
                </a:lnTo>
                <a:close/>
              </a:path>
            </a:pathLst>
          </a:custGeom>
          <a:solidFill>
            <a:srgbClr val="791632"/>
          </a:solidFill>
          <a:ln>
            <a:noFill/>
          </a:ln>
        </p:spPr>
        <p:txBody>
          <a:bodyPr/>
          <a:lstStyle/>
          <a:p>
            <a:endParaRPr lang="es-419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E31D37E0-7EA2-298E-2821-E515DA4EB069}"/>
              </a:ext>
            </a:extLst>
          </p:cNvPr>
          <p:cNvSpPr/>
          <p:nvPr/>
        </p:nvSpPr>
        <p:spPr>
          <a:xfrm>
            <a:off x="633741" y="4277188"/>
            <a:ext cx="7582211" cy="44012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s-419" sz="2000" b="1" dirty="0"/>
              <a:t>Sesgo algorítmico:</a:t>
            </a:r>
          </a:p>
          <a:p>
            <a:br>
              <a:rPr lang="es-419" sz="2000" dirty="0"/>
            </a:br>
            <a:r>
              <a:rPr lang="es-419" sz="2000" dirty="0"/>
              <a:t>El modelo puede tener menor precisión en ciertos grupos poblacionales → </a:t>
            </a:r>
            <a:r>
              <a:rPr lang="es-419" sz="2000" i="1" dirty="0"/>
              <a:t>Afecta la equidad del diagnóstico.</a:t>
            </a:r>
          </a:p>
          <a:p>
            <a:endParaRPr lang="es-419" sz="2000" dirty="0"/>
          </a:p>
          <a:p>
            <a:pPr>
              <a:buNone/>
            </a:pPr>
            <a:r>
              <a:rPr lang="es-419" sz="2000" b="1" dirty="0"/>
              <a:t>Privacidad de datos médicos:</a:t>
            </a:r>
          </a:p>
          <a:p>
            <a:pPr>
              <a:buNone/>
            </a:pPr>
            <a:br>
              <a:rPr lang="es-419" sz="2000" dirty="0"/>
            </a:br>
            <a:r>
              <a:rPr lang="es-419" sz="2000" dirty="0"/>
              <a:t>Posible exposición de imágenes sensibles → </a:t>
            </a:r>
            <a:r>
              <a:rPr lang="es-419" sz="2000" i="1" dirty="0"/>
              <a:t>Afecta a pacientes y hospitales.</a:t>
            </a:r>
          </a:p>
          <a:p>
            <a:pPr>
              <a:buNone/>
            </a:pPr>
            <a:endParaRPr lang="es-419" sz="2000" dirty="0"/>
          </a:p>
          <a:p>
            <a:pPr>
              <a:buNone/>
            </a:pPr>
            <a:r>
              <a:rPr lang="es-419" sz="2000" b="1" dirty="0"/>
              <a:t>Falta de </a:t>
            </a:r>
            <a:r>
              <a:rPr lang="es-419" sz="2000" b="1" dirty="0" err="1"/>
              <a:t>explicabilidad</a:t>
            </a:r>
            <a:r>
              <a:rPr lang="es-419" sz="2000" b="1" dirty="0"/>
              <a:t> del modelo:</a:t>
            </a:r>
          </a:p>
          <a:p>
            <a:pPr>
              <a:buNone/>
            </a:pPr>
            <a:br>
              <a:rPr lang="es-419" sz="2000" dirty="0"/>
            </a:br>
            <a:r>
              <a:rPr lang="es-419" sz="2000" dirty="0"/>
              <a:t>Dificultad para entender decisiones → </a:t>
            </a:r>
            <a:r>
              <a:rPr lang="es-419" sz="2000" i="1" dirty="0"/>
              <a:t>Afecta confianza de médicos y pacientes.</a:t>
            </a:r>
            <a:endParaRPr lang="es-419" sz="2000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482F076-FC11-50E5-C692-E2B9FCE897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09"/>
    </mc:Choice>
    <mc:Fallback>
      <p:transition spd="slow" advTm="57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>
          <a:extLst>
            <a:ext uri="{FF2B5EF4-FFF2-40B4-BE49-F238E27FC236}">
              <a16:creationId xmlns:a16="http://schemas.microsoft.com/office/drawing/2014/main" id="{CD1118B8-01F5-59BD-1529-473EF4006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4">
            <a:extLst>
              <a:ext uri="{FF2B5EF4-FFF2-40B4-BE49-F238E27FC236}">
                <a16:creationId xmlns:a16="http://schemas.microsoft.com/office/drawing/2014/main" id="{8AE87F0A-CD7B-CCF6-3AD6-F471C46F9D66}"/>
              </a:ext>
            </a:extLst>
          </p:cNvPr>
          <p:cNvGrpSpPr/>
          <p:nvPr/>
        </p:nvGrpSpPr>
        <p:grpSpPr>
          <a:xfrm>
            <a:off x="-190500" y="-171651"/>
            <a:ext cx="18669114" cy="3130468"/>
            <a:chOff x="0" y="-47625"/>
            <a:chExt cx="4816593" cy="1115276"/>
          </a:xfrm>
        </p:grpSpPr>
        <p:sp>
          <p:nvSpPr>
            <p:cNvPr id="160" name="Google Shape;160;p4">
              <a:extLst>
                <a:ext uri="{FF2B5EF4-FFF2-40B4-BE49-F238E27FC236}">
                  <a16:creationId xmlns:a16="http://schemas.microsoft.com/office/drawing/2014/main" id="{ED2B5AE6-5A4F-73CE-F47D-646203E66D01}"/>
                </a:ext>
              </a:extLst>
            </p:cNvPr>
            <p:cNvSpPr/>
            <p:nvPr/>
          </p:nvSpPr>
          <p:spPr>
            <a:xfrm>
              <a:off x="0" y="0"/>
              <a:ext cx="4816592" cy="1067651"/>
            </a:xfrm>
            <a:custGeom>
              <a:avLst/>
              <a:gdLst/>
              <a:ahLst/>
              <a:cxnLst/>
              <a:rect l="l" t="t" r="r" b="b"/>
              <a:pathLst>
                <a:path w="4816592" h="1067651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067651"/>
                  </a:lnTo>
                  <a:lnTo>
                    <a:pt x="0" y="1067651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161" name="Google Shape;161;p4">
              <a:extLst>
                <a:ext uri="{FF2B5EF4-FFF2-40B4-BE49-F238E27FC236}">
                  <a16:creationId xmlns:a16="http://schemas.microsoft.com/office/drawing/2014/main" id="{23C60D13-EDE2-5A3C-B353-9C60A978C6A6}"/>
                </a:ext>
              </a:extLst>
            </p:cNvPr>
            <p:cNvSpPr txBox="1"/>
            <p:nvPr/>
          </p:nvSpPr>
          <p:spPr>
            <a:xfrm>
              <a:off x="0" y="-47625"/>
              <a:ext cx="4816593" cy="1115276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7F10D164-4DF5-F755-2F76-CE4300D69208}"/>
              </a:ext>
            </a:extLst>
          </p:cNvPr>
          <p:cNvSpPr txBox="1">
            <a:spLocks/>
          </p:cNvSpPr>
          <p:nvPr/>
        </p:nvSpPr>
        <p:spPr>
          <a:xfrm>
            <a:off x="914399" y="1107151"/>
            <a:ext cx="13756944" cy="11430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419" sz="6000" b="1" dirty="0">
                <a:solidFill>
                  <a:schemeClr val="bg1"/>
                </a:solidFill>
              </a:rPr>
              <a:t>Estrategias de Mitigación Principales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5B00040C-33AB-6688-9ACE-421D0976A1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0998217"/>
              </p:ext>
            </p:extLst>
          </p:nvPr>
        </p:nvGraphicFramePr>
        <p:xfrm>
          <a:off x="3312992" y="3395274"/>
          <a:ext cx="11662016" cy="4970804"/>
        </p:xfrm>
        <a:graphic>
          <a:graphicData uri="http://schemas.openxmlformats.org/drawingml/2006/table">
            <a:tbl>
              <a:tblPr/>
              <a:tblGrid>
                <a:gridCol w="2915504">
                  <a:extLst>
                    <a:ext uri="{9D8B030D-6E8A-4147-A177-3AD203B41FA5}">
                      <a16:colId xmlns:a16="http://schemas.microsoft.com/office/drawing/2014/main" val="165232508"/>
                    </a:ext>
                  </a:extLst>
                </a:gridCol>
                <a:gridCol w="2915504">
                  <a:extLst>
                    <a:ext uri="{9D8B030D-6E8A-4147-A177-3AD203B41FA5}">
                      <a16:colId xmlns:a16="http://schemas.microsoft.com/office/drawing/2014/main" val="2765603021"/>
                    </a:ext>
                  </a:extLst>
                </a:gridCol>
                <a:gridCol w="2915504">
                  <a:extLst>
                    <a:ext uri="{9D8B030D-6E8A-4147-A177-3AD203B41FA5}">
                      <a16:colId xmlns:a16="http://schemas.microsoft.com/office/drawing/2014/main" val="251377083"/>
                    </a:ext>
                  </a:extLst>
                </a:gridCol>
                <a:gridCol w="2915504">
                  <a:extLst>
                    <a:ext uri="{9D8B030D-6E8A-4147-A177-3AD203B41FA5}">
                      <a16:colId xmlns:a16="http://schemas.microsoft.com/office/drawing/2014/main" val="3963967136"/>
                    </a:ext>
                  </a:extLst>
                </a:gridCol>
              </a:tblGrid>
              <a:tr h="11267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Riesgo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Estrategia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Implementación / Responsable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Timeline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019950"/>
                  </a:ext>
                </a:extLst>
              </a:tr>
              <a:tr h="11267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Sesgo algorítmico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Balanceo de datos y auditorías de </a:t>
                      </a:r>
                      <a:r>
                        <a:rPr lang="es-419" sz="1800" b="1" dirty="0" err="1"/>
                        <a:t>fairness</a:t>
                      </a:r>
                      <a:endParaRPr lang="es-419" sz="18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Equipo de data science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Antes y durante operación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3779903"/>
                  </a:ext>
                </a:extLst>
              </a:tr>
              <a:tr h="11267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Privacidad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 err="1"/>
                        <a:t>Anonimización</a:t>
                      </a:r>
                      <a:r>
                        <a:rPr lang="es-419" sz="1800" b="1" dirty="0"/>
                        <a:t> y cifrado de datos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Comité ético / Seguridad TI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Continua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7303005"/>
                  </a:ext>
                </a:extLst>
              </a:tr>
              <a:tr h="159065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/>
                        <a:t>Falta de explicabilidad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Uso de </a:t>
                      </a:r>
                      <a:r>
                        <a:rPr lang="es-419" sz="1800" b="1" dirty="0" err="1"/>
                        <a:t>Explainable</a:t>
                      </a:r>
                      <a:r>
                        <a:rPr lang="es-419" sz="1800" b="1" dirty="0"/>
                        <a:t> AI (XAI) y capacitación médica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/>
                        <a:t>Equipo UX y clínico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419" sz="1800" b="1" dirty="0" err="1"/>
                        <a:t>Pre-lanzamiento</a:t>
                      </a:r>
                      <a:endParaRPr lang="es-419" sz="18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1707605"/>
                  </a:ext>
                </a:extLst>
              </a:tr>
            </a:tbl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40C9192B-AFD6-0C90-76B5-35E6834BAB4E}"/>
              </a:ext>
            </a:extLst>
          </p:cNvPr>
          <p:cNvSpPr txBox="1"/>
          <p:nvPr/>
        </p:nvSpPr>
        <p:spPr>
          <a:xfrm>
            <a:off x="2808025" y="8872072"/>
            <a:ext cx="9335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1600" i="1" dirty="0"/>
              <a:t>Monitoreo ético trimestral y auditorías semestrales</a:t>
            </a:r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397C7134-6DC8-6DFE-38A7-5E50836025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01611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889"/>
    </mc:Choice>
    <mc:Fallback>
      <p:transition spd="slow" advTm="528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>
          <a:extLst>
            <a:ext uri="{FF2B5EF4-FFF2-40B4-BE49-F238E27FC236}">
              <a16:creationId xmlns:a16="http://schemas.microsoft.com/office/drawing/2014/main" id="{D235D866-1C3A-3256-C227-B6270640A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>
            <a:extLst>
              <a:ext uri="{FF2B5EF4-FFF2-40B4-BE49-F238E27FC236}">
                <a16:creationId xmlns:a16="http://schemas.microsoft.com/office/drawing/2014/main" id="{ADADBB1A-AEA6-3E47-2E55-6D9789AE488E}"/>
              </a:ext>
            </a:extLst>
          </p:cNvPr>
          <p:cNvSpPr/>
          <p:nvPr/>
        </p:nvSpPr>
        <p:spPr>
          <a:xfrm rot="-9976565">
            <a:off x="11215296" y="-959429"/>
            <a:ext cx="3893977" cy="12572829"/>
          </a:xfrm>
          <a:custGeom>
            <a:avLst/>
            <a:gdLst/>
            <a:ahLst/>
            <a:cxnLst/>
            <a:rect l="l" t="t" r="r" b="b"/>
            <a:pathLst>
              <a:path w="3889773" h="12559257" extrusionOk="0">
                <a:moveTo>
                  <a:pt x="0" y="0"/>
                </a:moveTo>
                <a:lnTo>
                  <a:pt x="3889773" y="0"/>
                </a:lnTo>
                <a:lnTo>
                  <a:pt x="3889773" y="12559257"/>
                </a:lnTo>
                <a:lnTo>
                  <a:pt x="0" y="125592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525782" t="-40820" b="-52989"/>
            </a:stretch>
          </a:blipFill>
          <a:ln>
            <a:noFill/>
          </a:ln>
        </p:spPr>
        <p:txBody>
          <a:bodyPr/>
          <a:lstStyle/>
          <a:p>
            <a:endParaRPr lang="es-419"/>
          </a:p>
        </p:txBody>
      </p:sp>
      <p:sp>
        <p:nvSpPr>
          <p:cNvPr id="145" name="Google Shape;145;p9">
            <a:extLst>
              <a:ext uri="{FF2B5EF4-FFF2-40B4-BE49-F238E27FC236}">
                <a16:creationId xmlns:a16="http://schemas.microsoft.com/office/drawing/2014/main" id="{CBCB6605-B1AA-7B83-28ED-03B40A761A10}"/>
              </a:ext>
            </a:extLst>
          </p:cNvPr>
          <p:cNvSpPr/>
          <p:nvPr/>
        </p:nvSpPr>
        <p:spPr>
          <a:xfrm>
            <a:off x="9349945" y="2462555"/>
            <a:ext cx="9617378" cy="11495582"/>
          </a:xfrm>
          <a:custGeom>
            <a:avLst/>
            <a:gdLst/>
            <a:ahLst/>
            <a:cxnLst/>
            <a:rect l="l" t="t" r="r" b="b"/>
            <a:pathLst>
              <a:path w="8606155" h="10286874" extrusionOk="0">
                <a:moveTo>
                  <a:pt x="8606155" y="10251441"/>
                </a:moveTo>
                <a:cubicBezTo>
                  <a:pt x="8606155" y="10284588"/>
                  <a:pt x="8595487" y="10286874"/>
                  <a:pt x="8567674" y="10286874"/>
                </a:cubicBezTo>
                <a:cubicBezTo>
                  <a:pt x="5713094" y="10286239"/>
                  <a:pt x="2858643" y="10286239"/>
                  <a:pt x="4064" y="10286239"/>
                </a:cubicBezTo>
                <a:cubicBezTo>
                  <a:pt x="0" y="10272396"/>
                  <a:pt x="6350" y="10259823"/>
                  <a:pt x="9271" y="10246996"/>
                </a:cubicBezTo>
                <a:cubicBezTo>
                  <a:pt x="134747" y="9685402"/>
                  <a:pt x="260350" y="9123935"/>
                  <a:pt x="386207" y="8562467"/>
                </a:cubicBezTo>
                <a:cubicBezTo>
                  <a:pt x="565658" y="7761986"/>
                  <a:pt x="745490" y="6961633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6"/>
                  <a:pt x="8605139" y="6846317"/>
                  <a:pt x="8606155" y="10251441"/>
                </a:cubicBezTo>
                <a:close/>
              </a:path>
            </a:pathLst>
          </a:custGeom>
          <a:solidFill>
            <a:srgbClr val="791632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>
            <a:extLst>
              <a:ext uri="{FF2B5EF4-FFF2-40B4-BE49-F238E27FC236}">
                <a16:creationId xmlns:a16="http://schemas.microsoft.com/office/drawing/2014/main" id="{B824D6FC-D570-4ECE-F36C-A62133ABD6DC}"/>
              </a:ext>
            </a:extLst>
          </p:cNvPr>
          <p:cNvSpPr txBox="1"/>
          <p:nvPr/>
        </p:nvSpPr>
        <p:spPr>
          <a:xfrm>
            <a:off x="2200550" y="1316116"/>
            <a:ext cx="9966115" cy="1883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>
              <a:lnSpc>
                <a:spcPct val="119996"/>
              </a:lnSpc>
            </a:pPr>
            <a:r>
              <a:rPr lang="es-419" sz="4400" b="1" dirty="0">
                <a:solidFill>
                  <a:srgbClr val="2A2E3A"/>
                </a:solidFill>
                <a:latin typeface="Montserrat"/>
              </a:rPr>
              <a:t>Framework de Responsabilidad y Compromiso</a:t>
            </a:r>
          </a:p>
          <a:p>
            <a:pPr marL="0" marR="0" lvl="0" indent="0" algn="just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53" name="Google Shape;153;p9">
            <a:extLst>
              <a:ext uri="{FF2B5EF4-FFF2-40B4-BE49-F238E27FC236}">
                <a16:creationId xmlns:a16="http://schemas.microsoft.com/office/drawing/2014/main" id="{0E26C9A1-24CD-BCDF-6FB0-6F894E91DFE7}"/>
              </a:ext>
            </a:extLst>
          </p:cNvPr>
          <p:cNvSpPr/>
          <p:nvPr/>
        </p:nvSpPr>
        <p:spPr>
          <a:xfrm>
            <a:off x="200924" y="0"/>
            <a:ext cx="865632" cy="1794020"/>
          </a:xfrm>
          <a:custGeom>
            <a:avLst/>
            <a:gdLst/>
            <a:ahLst/>
            <a:cxnLst/>
            <a:rect l="l" t="t" r="r" b="b"/>
            <a:pathLst>
              <a:path w="812800" h="1204040" extrusionOk="0">
                <a:moveTo>
                  <a:pt x="0" y="0"/>
                </a:moveTo>
                <a:lnTo>
                  <a:pt x="609600" y="0"/>
                </a:lnTo>
                <a:lnTo>
                  <a:pt x="812800" y="602020"/>
                </a:lnTo>
                <a:lnTo>
                  <a:pt x="609600" y="1204040"/>
                </a:lnTo>
                <a:lnTo>
                  <a:pt x="0" y="1204040"/>
                </a:lnTo>
                <a:lnTo>
                  <a:pt x="203200" y="602020"/>
                </a:lnTo>
                <a:lnTo>
                  <a:pt x="0" y="0"/>
                </a:lnTo>
                <a:close/>
              </a:path>
            </a:pathLst>
          </a:custGeom>
          <a:solidFill>
            <a:srgbClr val="791632"/>
          </a:solidFill>
          <a:ln>
            <a:noFill/>
          </a:ln>
        </p:spPr>
        <p:txBody>
          <a:bodyPr/>
          <a:lstStyle/>
          <a:p>
            <a:endParaRPr lang="es-419"/>
          </a:p>
        </p:txBody>
      </p:sp>
      <p:sp>
        <p:nvSpPr>
          <p:cNvPr id="154" name="Google Shape;154;p9">
            <a:extLst>
              <a:ext uri="{FF2B5EF4-FFF2-40B4-BE49-F238E27FC236}">
                <a16:creationId xmlns:a16="http://schemas.microsoft.com/office/drawing/2014/main" id="{50372ED1-9B5D-D091-7749-D3AE7547A6A5}"/>
              </a:ext>
            </a:extLst>
          </p:cNvPr>
          <p:cNvSpPr/>
          <p:nvPr/>
        </p:nvSpPr>
        <p:spPr>
          <a:xfrm>
            <a:off x="1066372" y="0"/>
            <a:ext cx="865632" cy="1794020"/>
          </a:xfrm>
          <a:custGeom>
            <a:avLst/>
            <a:gdLst/>
            <a:ahLst/>
            <a:cxnLst/>
            <a:rect l="l" t="t" r="r" b="b"/>
            <a:pathLst>
              <a:path w="812800" h="1204040" extrusionOk="0">
                <a:moveTo>
                  <a:pt x="0" y="0"/>
                </a:moveTo>
                <a:lnTo>
                  <a:pt x="609600" y="0"/>
                </a:lnTo>
                <a:lnTo>
                  <a:pt x="812800" y="602020"/>
                </a:lnTo>
                <a:lnTo>
                  <a:pt x="609600" y="1204040"/>
                </a:lnTo>
                <a:lnTo>
                  <a:pt x="0" y="1204040"/>
                </a:lnTo>
                <a:lnTo>
                  <a:pt x="203200" y="602020"/>
                </a:lnTo>
                <a:lnTo>
                  <a:pt x="0" y="0"/>
                </a:lnTo>
                <a:close/>
              </a:path>
            </a:pathLst>
          </a:custGeom>
          <a:solidFill>
            <a:srgbClr val="791632"/>
          </a:solidFill>
          <a:ln>
            <a:noFill/>
          </a:ln>
        </p:spPr>
        <p:txBody>
          <a:bodyPr/>
          <a:lstStyle/>
          <a:p>
            <a:endParaRPr lang="es-419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E8566EBB-2755-0D78-9A75-39E9ADD2DC97}"/>
              </a:ext>
            </a:extLst>
          </p:cNvPr>
          <p:cNvSpPr/>
          <p:nvPr/>
        </p:nvSpPr>
        <p:spPr>
          <a:xfrm>
            <a:off x="633740" y="3451270"/>
            <a:ext cx="7582211" cy="667875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s-419" sz="2400" b="1" dirty="0"/>
              <a:t>Cadena de Responsabilidad</a:t>
            </a:r>
          </a:p>
          <a:p>
            <a:endParaRPr lang="es-419" sz="2000" dirty="0"/>
          </a:p>
          <a:p>
            <a:pPr>
              <a:lnSpc>
                <a:spcPct val="150000"/>
              </a:lnSpc>
            </a:pPr>
            <a:r>
              <a:rPr lang="es-419" sz="2000" b="1" dirty="0"/>
              <a:t>Desarrolladores:</a:t>
            </a:r>
            <a:r>
              <a:rPr lang="es-419" sz="2000" dirty="0"/>
              <a:t> precisión y control de versiones</a:t>
            </a:r>
          </a:p>
          <a:p>
            <a:pPr>
              <a:lnSpc>
                <a:spcPct val="150000"/>
              </a:lnSpc>
            </a:pPr>
            <a:r>
              <a:rPr lang="es-419" sz="2000" b="1" dirty="0"/>
              <a:t>Data </a:t>
            </a:r>
            <a:r>
              <a:rPr lang="es-419" sz="2000" b="1" dirty="0" err="1"/>
              <a:t>Scientists</a:t>
            </a:r>
            <a:r>
              <a:rPr lang="es-419" sz="2000" b="1" dirty="0"/>
              <a:t>:</a:t>
            </a:r>
            <a:r>
              <a:rPr lang="es-419" sz="2000" dirty="0"/>
              <a:t> métricas de equidad</a:t>
            </a:r>
          </a:p>
          <a:p>
            <a:pPr>
              <a:lnSpc>
                <a:spcPct val="150000"/>
              </a:lnSpc>
            </a:pPr>
            <a:r>
              <a:rPr lang="es-419" sz="2000" b="1" dirty="0"/>
              <a:t>Líder del proyecto:</a:t>
            </a:r>
            <a:r>
              <a:rPr lang="es-419" sz="2000" dirty="0"/>
              <a:t> cumplimiento ético</a:t>
            </a:r>
          </a:p>
          <a:p>
            <a:pPr>
              <a:lnSpc>
                <a:spcPct val="150000"/>
              </a:lnSpc>
            </a:pPr>
            <a:r>
              <a:rPr lang="es-419" sz="2000" b="1" dirty="0"/>
              <a:t>Instituciones:</a:t>
            </a:r>
            <a:r>
              <a:rPr lang="es-419" sz="2000" dirty="0"/>
              <a:t> políticas de privacidad</a:t>
            </a:r>
          </a:p>
          <a:p>
            <a:pPr>
              <a:lnSpc>
                <a:spcPct val="150000"/>
              </a:lnSpc>
            </a:pPr>
            <a:r>
              <a:rPr lang="es-419" sz="2000" b="1" dirty="0"/>
              <a:t>Comité Ético:</a:t>
            </a:r>
            <a:r>
              <a:rPr lang="es-419" sz="2000" dirty="0"/>
              <a:t> revisión de casos y aprobación</a:t>
            </a:r>
          </a:p>
          <a:p>
            <a:endParaRPr lang="es-419" sz="2000" b="1" dirty="0"/>
          </a:p>
          <a:p>
            <a:r>
              <a:rPr lang="es-419" sz="2000" b="1" dirty="0"/>
              <a:t>Mecanismos de </a:t>
            </a:r>
            <a:r>
              <a:rPr lang="es-419" sz="2000" b="1" dirty="0" err="1"/>
              <a:t>Accountability</a:t>
            </a:r>
            <a:endParaRPr lang="es-419" sz="2000" b="1" dirty="0"/>
          </a:p>
          <a:p>
            <a:endParaRPr lang="es-419" sz="2000" dirty="0"/>
          </a:p>
          <a:p>
            <a:pPr>
              <a:lnSpc>
                <a:spcPct val="150000"/>
              </a:lnSpc>
            </a:pPr>
            <a:r>
              <a:rPr lang="es-419" sz="2000" dirty="0"/>
              <a:t>- Documentación y auditorías éticas</a:t>
            </a:r>
          </a:p>
          <a:p>
            <a:pPr>
              <a:lnSpc>
                <a:spcPct val="150000"/>
              </a:lnSpc>
            </a:pPr>
            <a:r>
              <a:rPr lang="es-419" sz="2000" dirty="0"/>
              <a:t>- Monitoreo continuo y alertas de sesgo</a:t>
            </a:r>
          </a:p>
          <a:p>
            <a:pPr>
              <a:lnSpc>
                <a:spcPct val="150000"/>
              </a:lnSpc>
            </a:pPr>
            <a:r>
              <a:rPr lang="es-419" sz="2000" dirty="0"/>
              <a:t>- Revisión médica obligatoria en cada diagnóstico</a:t>
            </a:r>
          </a:p>
          <a:p>
            <a:endParaRPr lang="es-419" sz="2000" i="1" dirty="0"/>
          </a:p>
          <a:p>
            <a:r>
              <a:rPr lang="es-419" sz="2000" i="1" dirty="0"/>
              <a:t>Compromiso ético: transparencia, equidad y bienestar del paciente.</a:t>
            </a:r>
            <a:endParaRPr lang="es-419" sz="2000" dirty="0"/>
          </a:p>
          <a:p>
            <a:pPr>
              <a:buNone/>
            </a:pPr>
            <a:endParaRPr lang="es-419" sz="20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CA0EBCC-1CF2-AE67-9CAD-BB21E27E09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08637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37"/>
    </mc:Choice>
    <mc:Fallback>
      <p:transition spd="slow" advTm="45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/>
          <p:cNvSpPr txBox="1"/>
          <p:nvPr/>
        </p:nvSpPr>
        <p:spPr>
          <a:xfrm>
            <a:off x="1182224" y="1648490"/>
            <a:ext cx="7047375" cy="2463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3"/>
              </a:lnSpc>
            </a:pPr>
            <a:r>
              <a:rPr lang="es-419" sz="6669" b="1" dirty="0">
                <a:solidFill>
                  <a:schemeClr val="dk1"/>
                </a:solidFill>
                <a:latin typeface="Montserrat"/>
              </a:rPr>
              <a:t>Aprendizajes y Reflexión</a:t>
            </a:r>
            <a:r>
              <a:rPr lang="en-US" sz="6669" b="1" dirty="0">
                <a:solidFill>
                  <a:schemeClr val="dk1"/>
                </a:solidFill>
                <a:latin typeface="Montserrat"/>
                <a:sym typeface="Montserrat"/>
              </a:rPr>
              <a:t> </a:t>
            </a:r>
          </a:p>
        </p:txBody>
      </p:sp>
      <p:grpSp>
        <p:nvGrpSpPr>
          <p:cNvPr id="185" name="Google Shape;185;p6"/>
          <p:cNvGrpSpPr/>
          <p:nvPr/>
        </p:nvGrpSpPr>
        <p:grpSpPr>
          <a:xfrm>
            <a:off x="-522109" y="-2588027"/>
            <a:ext cx="19917789" cy="3266948"/>
            <a:chOff x="0" y="-47625"/>
            <a:chExt cx="5245803" cy="860425"/>
          </a:xfrm>
        </p:grpSpPr>
        <p:sp>
          <p:nvSpPr>
            <p:cNvPr id="186" name="Google Shape;186;p6"/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187" name="Google Shape;187;p6"/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Google Shape;188;p6"/>
          <p:cNvGrpSpPr/>
          <p:nvPr/>
        </p:nvGrpSpPr>
        <p:grpSpPr>
          <a:xfrm>
            <a:off x="-378128" y="9530823"/>
            <a:ext cx="19917789" cy="3266948"/>
            <a:chOff x="0" y="-47625"/>
            <a:chExt cx="5245803" cy="860425"/>
          </a:xfrm>
        </p:grpSpPr>
        <p:sp>
          <p:nvSpPr>
            <p:cNvPr id="189" name="Google Shape;189;p6"/>
            <p:cNvSpPr/>
            <p:nvPr/>
          </p:nvSpPr>
          <p:spPr>
            <a:xfrm>
              <a:off x="0" y="0"/>
              <a:ext cx="5245803" cy="812800"/>
            </a:xfrm>
            <a:custGeom>
              <a:avLst/>
              <a:gdLst/>
              <a:ahLst/>
              <a:cxnLst/>
              <a:rect l="l" t="t" r="r" b="b"/>
              <a:pathLst>
                <a:path w="5245803" h="812800" extrusionOk="0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791632"/>
            </a:solidFill>
            <a:ln>
              <a:noFill/>
            </a:ln>
          </p:spPr>
          <p:txBody>
            <a:bodyPr/>
            <a:lstStyle/>
            <a:p>
              <a:endParaRPr lang="es-419"/>
            </a:p>
          </p:txBody>
        </p:sp>
        <p:sp>
          <p:nvSpPr>
            <p:cNvPr id="190" name="Google Shape;190;p6"/>
            <p:cNvSpPr txBox="1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  <a:solidFill>
              <a:srgbClr val="79163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BD6C0AAB-983A-4FC8-9FA0-73456BFDDFF9}"/>
              </a:ext>
            </a:extLst>
          </p:cNvPr>
          <p:cNvSpPr txBox="1"/>
          <p:nvPr/>
        </p:nvSpPr>
        <p:spPr>
          <a:xfrm>
            <a:off x="1111133" y="4758003"/>
            <a:ext cx="10031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1800" dirty="0"/>
              <a:t>“El mayor reto no fue técnico, sino ético: equilibrar la precisión de la IA con la responsabilidad médica humana.”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FCB29AB-09AA-0DE6-23B5-F8C149D3166E}"/>
              </a:ext>
            </a:extLst>
          </p:cNvPr>
          <p:cNvSpPr txBox="1"/>
          <p:nvPr/>
        </p:nvSpPr>
        <p:spPr>
          <a:xfrm>
            <a:off x="1182224" y="6050737"/>
            <a:ext cx="10031104" cy="25801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s-419" sz="2000" b="1" dirty="0"/>
              <a:t>Aprendizajes clave:</a:t>
            </a:r>
            <a:endParaRPr lang="es-419" sz="20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419" sz="1800" dirty="0"/>
              <a:t>La diversidad del </a:t>
            </a:r>
            <a:r>
              <a:rPr lang="es-419" sz="1800" dirty="0" err="1"/>
              <a:t>dataset</a:t>
            </a:r>
            <a:r>
              <a:rPr lang="es-419" sz="1800" dirty="0"/>
              <a:t> define la equidad del sistema.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419" sz="1800" dirty="0"/>
              <a:t>La IA debe ser una herramienta de apoyo, no de sustitución.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419" sz="1800" dirty="0"/>
              <a:t>La transparencia genera confianza.</a:t>
            </a:r>
          </a:p>
          <a:p>
            <a:pPr>
              <a:lnSpc>
                <a:spcPct val="150000"/>
              </a:lnSpc>
            </a:pPr>
            <a:r>
              <a:rPr lang="es-419" sz="1800" i="1" dirty="0"/>
              <a:t>Compromiso final:</a:t>
            </a:r>
            <a:r>
              <a:rPr lang="es-419" sz="1800" dirty="0"/>
              <a:t> “Actuar responsablemente, mantener la </a:t>
            </a:r>
            <a:r>
              <a:rPr lang="es-419" sz="1800" dirty="0" err="1"/>
              <a:t>anonimización</a:t>
            </a:r>
            <a:r>
              <a:rPr lang="es-419" sz="1800" dirty="0"/>
              <a:t> y priorizar siempre el bienestar del paciente.”</a:t>
            </a:r>
          </a:p>
        </p:txBody>
      </p:sp>
      <p:pic>
        <p:nvPicPr>
          <p:cNvPr id="3074" name="Picture 2" descr="Riesgos de la AI en Medicina">
            <a:extLst>
              <a:ext uri="{FF2B5EF4-FFF2-40B4-BE49-F238E27FC236}">
                <a16:creationId xmlns:a16="http://schemas.microsoft.com/office/drawing/2014/main" id="{BD1B2908-D333-F5C6-EA65-B4205FBB2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1126" y="2880045"/>
            <a:ext cx="5540317" cy="4280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69367F82-175F-53F5-0F48-89723DC66F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18"/>
    </mc:Choice>
    <mc:Fallback>
      <p:transition spd="slow" advTm="34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437</Words>
  <Application>Microsoft Office PowerPoint</Application>
  <PresentationFormat>Personalizado</PresentationFormat>
  <Paragraphs>76</Paragraphs>
  <Slides>6</Slides>
  <Notes>6</Notes>
  <HiddenSlides>0</HiddenSlides>
  <MMClips>6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Montserrat</vt:lpstr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Byron Piedra Cueva</dc:creator>
  <cp:lastModifiedBy>Byron Piedra Cueva</cp:lastModifiedBy>
  <cp:revision>3</cp:revision>
  <dcterms:created xsi:type="dcterms:W3CDTF">2006-08-16T00:00:00Z</dcterms:created>
  <dcterms:modified xsi:type="dcterms:W3CDTF">2025-10-16T19:38:01Z</dcterms:modified>
</cp:coreProperties>
</file>